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7253" autoAdjust="0"/>
  </p:normalViewPr>
  <p:slideViewPr>
    <p:cSldViewPr snapToGrid="0">
      <p:cViewPr varScale="1">
        <p:scale>
          <a:sx n="65" d="100"/>
          <a:sy n="65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F1A89-E42C-49F3-A40A-3C396FE76307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D05F-561C-4003-A92B-8B86D401F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19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Activity Box with its 7 components.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972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use a red color for the Critical path just to keep track of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6165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12) We will now</a:t>
            </a:r>
            <a:r>
              <a:rPr lang="en-US" baseline="0" dirty="0" smtClean="0"/>
              <a:t> calculate the Earliest Start (ES) dates for each Activity.</a:t>
            </a:r>
          </a:p>
          <a:p>
            <a:r>
              <a:rPr lang="en-US" baseline="0" dirty="0" smtClean="0"/>
              <a:t>13) First put each ES on the Critical path going from LEFT to RIGHT. The ES is just the EF of the </a:t>
            </a:r>
            <a:r>
              <a:rPr lang="en-US" baseline="0" dirty="0" err="1" smtClean="0"/>
              <a:t>preceeding</a:t>
            </a:r>
            <a:r>
              <a:rPr lang="en-US" baseline="0" dirty="0" smtClean="0"/>
              <a:t> Activity.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931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14) Still on Critical</a:t>
            </a:r>
            <a:r>
              <a:rPr lang="en-US" baseline="0" dirty="0" smtClean="0"/>
              <a:t> Path, this time from RIGHT to LEFT, calculate the LATEST Finishes and Starts. Because the Activities are all critical, the latest finishes and starts equal the earliest finishes and starts.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116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15)</a:t>
            </a:r>
            <a:r>
              <a:rPr lang="en-US" baseline="0" dirty="0" smtClean="0"/>
              <a:t> Calculate dates for the ES for Activities not on the Critical Path. Going from LEFT to RIGHT. Starting from the launching point off the Critical Path.</a:t>
            </a:r>
          </a:p>
          <a:p>
            <a:r>
              <a:rPr lang="en-US" baseline="0" dirty="0" smtClean="0"/>
              <a:t>in our case this will be Path A and Path B. The ES will simply be the EF of its predecessor.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509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16)</a:t>
            </a:r>
            <a:r>
              <a:rPr lang="en-US" baseline="0" dirty="0" smtClean="0"/>
              <a:t> Finally calculate the latest dates for the non-Critical Activities. (not on Critical path). Go from RIGHT to LEFT. </a:t>
            </a:r>
          </a:p>
          <a:p>
            <a:r>
              <a:rPr lang="en-US" baseline="0" dirty="0" smtClean="0"/>
              <a:t>17) Simply subtract the durations from the LF to get the LS for each Activity. </a:t>
            </a:r>
          </a:p>
          <a:p>
            <a:r>
              <a:rPr lang="en-US" baseline="0" dirty="0" smtClean="0"/>
              <a:t>18) Continue calculating until all the ES’s, EF’s, LS’s, and LF’s are filled in for every Activity.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29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19) Calculate the Total Float for each Activity. The formula is TF=LF-EF.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is your completed CPM diagram. You may wish to print it out. We will analyze this CPM diagram to learn more about this project.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257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We will use this Activity List to make our CPM diagram.</a:t>
            </a:r>
            <a:r>
              <a:rPr lang="en-US" baseline="0" dirty="0" smtClean="0"/>
              <a:t> We will use the Activity attributes shown. How long will this project take? Maybe 31 days? We cannot tell without making a schedule.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50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 We draw our first Activity box. </a:t>
            </a:r>
          </a:p>
          <a:p>
            <a:r>
              <a:rPr lang="en-US" dirty="0" smtClean="0"/>
              <a:t>3</a:t>
            </a:r>
            <a:r>
              <a:rPr lang="en-US" smtClean="0"/>
              <a:t>) Insert </a:t>
            </a:r>
            <a:r>
              <a:rPr lang="en-US" dirty="0" smtClean="0"/>
              <a:t>the Activity number and duration in the box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18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4) Draw the same number of lines from the Activity box as there are Successors. In our case there is one Successor.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2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5) Move down the Activity list to the very next Activity</a:t>
            </a:r>
          </a:p>
          <a:p>
            <a:r>
              <a:rPr lang="en-US" dirty="0" smtClean="0"/>
              <a:t>6) Draw an Activity box for that Activity, at the end of the line from its predecessor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27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7)</a:t>
            </a:r>
            <a:r>
              <a:rPr lang="en-US" baseline="0" dirty="0" smtClean="0"/>
              <a:t> Repeat steps 3, 4, 5, 6 until you run out of Activities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313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8)</a:t>
            </a:r>
            <a:r>
              <a:rPr lang="en-US" baseline="0" dirty="0" smtClean="0"/>
              <a:t> Start at Day 0 for the first Activity and insert all the Earliest Finishes. What is the EF for Activity 12 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23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9) Both Activity 11 and Activity 8 must finish before Activity 12. The EF for Activity 11 is 14 days, and the EF for Activity 8 is 11 days. So the EF for Activity 12 will be based upon the EF of Activity 11 because that is the one which will end later. </a:t>
            </a:r>
          </a:p>
          <a:p>
            <a:r>
              <a:rPr lang="en-US" baseline="0" dirty="0" smtClean="0"/>
              <a:t>10) We now see the project will take 21 days according to this plan.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32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11) Calculate the length of each path separately,</a:t>
            </a:r>
            <a:r>
              <a:rPr lang="en-US" baseline="0" dirty="0" smtClean="0"/>
              <a:t> from start to finish. The longest path is Path C and this is called the Critical Path. Path A has 3 days of path slack and Path B has 7 days of path slack.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3D05F-561C-4003-A92B-8B86D401FEC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20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44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93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92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94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84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9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15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9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88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1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02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7717-8D12-4816-B158-5DC8A6F73209}" type="datetimeFigureOut">
              <a:rPr lang="en-CA" smtClean="0"/>
              <a:t>2017-02-12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7860F-E002-4423-8A17-B5CC91A82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29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051" y="862885"/>
            <a:ext cx="9144000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ACTIVITY BOX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96744"/>
              </p:ext>
            </p:extLst>
          </p:nvPr>
        </p:nvGraphicFramePr>
        <p:xfrm>
          <a:off x="1712972" y="1322473"/>
          <a:ext cx="6110230" cy="4164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57"/>
                <a:gridCol w="1077269"/>
                <a:gridCol w="514957"/>
                <a:gridCol w="514957"/>
                <a:gridCol w="514957"/>
                <a:gridCol w="132929"/>
                <a:gridCol w="382027"/>
                <a:gridCol w="514957"/>
                <a:gridCol w="1943220"/>
              </a:tblGrid>
              <a:tr h="597220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  <a:latin typeface="+mn-lt"/>
                        </a:rPr>
                        <a:t>End of Day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8054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25952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  <a:latin typeface="+mn-lt"/>
                        </a:rPr>
                        <a:t>End of Day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8054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8054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ES: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Earliest Start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EF: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Earliest Finish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LS: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Latest Start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LF: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Latest Finish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Dur: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Duration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048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TF: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  <a:latin typeface="+mn-lt"/>
                        </a:rPr>
                        <a:t>Total Float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8054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912514"/>
              </p:ext>
            </p:extLst>
          </p:nvPr>
        </p:nvGraphicFramePr>
        <p:xfrm>
          <a:off x="3632404" y="1821007"/>
          <a:ext cx="171859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864"/>
                <a:gridCol w="572864"/>
                <a:gridCol w="572864"/>
              </a:tblGrid>
              <a:tr h="334550">
                <a:tc>
                  <a:txBody>
                    <a:bodyPr/>
                    <a:lstStyle/>
                    <a:p>
                      <a:r>
                        <a:rPr lang="en-US" dirty="0" smtClean="0"/>
                        <a:t>  ES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Dur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EF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>
                  <a:txBody>
                    <a:bodyPr/>
                    <a:lstStyle/>
                    <a:p>
                      <a:r>
                        <a:rPr lang="en-US" dirty="0" smtClean="0"/>
                        <a:t>   LS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TF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LF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37689"/>
              </p:ext>
            </p:extLst>
          </p:nvPr>
        </p:nvGraphicFramePr>
        <p:xfrm>
          <a:off x="8052177" y="2127456"/>
          <a:ext cx="2079964" cy="85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91"/>
                <a:gridCol w="519991"/>
                <a:gridCol w="519991"/>
                <a:gridCol w="519991"/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EF=ES + Duration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LS=LF - Duration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TF=LF - EF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46284" y="1538650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3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71193"/>
              </p:ext>
            </p:extLst>
          </p:nvPr>
        </p:nvGraphicFramePr>
        <p:xfrm>
          <a:off x="524941" y="2858883"/>
          <a:ext cx="86730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07"/>
                <a:gridCol w="286699"/>
                <a:gridCol w="28669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93882" y="3386723"/>
            <a:ext cx="320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03366"/>
              </p:ext>
            </p:extLst>
          </p:nvPr>
        </p:nvGraphicFramePr>
        <p:xfrm>
          <a:off x="1757857" y="2841972"/>
          <a:ext cx="85589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041"/>
                <a:gridCol w="282927"/>
                <a:gridCol w="282927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68888"/>
              </p:ext>
            </p:extLst>
          </p:nvPr>
        </p:nvGraphicFramePr>
        <p:xfrm>
          <a:off x="2960846" y="2872966"/>
          <a:ext cx="85847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915"/>
                <a:gridCol w="283780"/>
                <a:gridCol w="283780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640509" y="3407523"/>
            <a:ext cx="320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65306" y="3461599"/>
            <a:ext cx="857275" cy="309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44808"/>
              </p:ext>
            </p:extLst>
          </p:nvPr>
        </p:nvGraphicFramePr>
        <p:xfrm>
          <a:off x="4840082" y="2918232"/>
          <a:ext cx="113764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18"/>
                <a:gridCol w="376062"/>
                <a:gridCol w="376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98486"/>
              </p:ext>
            </p:extLst>
          </p:nvPr>
        </p:nvGraphicFramePr>
        <p:xfrm>
          <a:off x="6921500" y="2887049"/>
          <a:ext cx="11573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80"/>
                <a:gridCol w="382561"/>
                <a:gridCol w="3825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36140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79305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27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743506"/>
              </p:ext>
            </p:extLst>
          </p:nvPr>
        </p:nvGraphicFramePr>
        <p:xfrm>
          <a:off x="3865306" y="4852573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3858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96062"/>
              </p:ext>
            </p:extLst>
          </p:nvPr>
        </p:nvGraphicFramePr>
        <p:xfrm>
          <a:off x="5582520" y="4743827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1386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329849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60612" y="5442528"/>
            <a:ext cx="421908" cy="19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3"/>
            <a:endCxn id="31" idx="1"/>
          </p:cNvCxnSpPr>
          <p:nvPr/>
        </p:nvCxnSpPr>
        <p:spPr>
          <a:xfrm flipV="1">
            <a:off x="6882951" y="5357709"/>
            <a:ext cx="504879" cy="184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1"/>
            <a:ext cx="351229" cy="17049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3367004" y="4031786"/>
            <a:ext cx="498302" cy="14117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882663" y="1565861"/>
            <a:ext cx="934490" cy="1494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 = ES + </a:t>
            </a:r>
            <a:r>
              <a:rPr lang="en-US" dirty="0" err="1" smtClean="0"/>
              <a:t>Dur</a:t>
            </a:r>
            <a:r>
              <a:rPr lang="en-CA" dirty="0" err="1" smtClean="0"/>
              <a:t>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039772" y="3009346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070787" y="104774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136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22776"/>
              </p:ext>
            </p:extLst>
          </p:nvPr>
        </p:nvGraphicFramePr>
        <p:xfrm>
          <a:off x="255194" y="2844780"/>
          <a:ext cx="114050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623"/>
                <a:gridCol w="137625"/>
                <a:gridCol w="196448"/>
                <a:gridCol w="116840"/>
                <a:gridCol w="275973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420437" y="3393420"/>
            <a:ext cx="320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82314"/>
              </p:ext>
            </p:extLst>
          </p:nvPr>
        </p:nvGraphicFramePr>
        <p:xfrm>
          <a:off x="1740774" y="2830038"/>
          <a:ext cx="87884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819"/>
                <a:gridCol w="290515"/>
                <a:gridCol w="29051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540"/>
              </p:ext>
            </p:extLst>
          </p:nvPr>
        </p:nvGraphicFramePr>
        <p:xfrm>
          <a:off x="2847191" y="2887049"/>
          <a:ext cx="90573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931"/>
                <a:gridCol w="299403"/>
                <a:gridCol w="299403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669458" y="3378678"/>
            <a:ext cx="177733" cy="147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1"/>
          </p:cNvCxnSpPr>
          <p:nvPr/>
        </p:nvCxnSpPr>
        <p:spPr>
          <a:xfrm>
            <a:off x="3792148" y="3429000"/>
            <a:ext cx="1047934" cy="37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44808"/>
              </p:ext>
            </p:extLst>
          </p:nvPr>
        </p:nvGraphicFramePr>
        <p:xfrm>
          <a:off x="4840082" y="2918232"/>
          <a:ext cx="113764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18"/>
                <a:gridCol w="376062"/>
                <a:gridCol w="376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98486"/>
              </p:ext>
            </p:extLst>
          </p:nvPr>
        </p:nvGraphicFramePr>
        <p:xfrm>
          <a:off x="6921500" y="2887049"/>
          <a:ext cx="11573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80"/>
                <a:gridCol w="382561"/>
                <a:gridCol w="3825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26368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749019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27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62823"/>
              </p:ext>
            </p:extLst>
          </p:nvPr>
        </p:nvGraphicFramePr>
        <p:xfrm>
          <a:off x="4247833" y="4869291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4 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3858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16595"/>
              </p:ext>
            </p:extLst>
          </p:nvPr>
        </p:nvGraphicFramePr>
        <p:xfrm>
          <a:off x="5842449" y="4729745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69128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329849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28813" y="5357709"/>
            <a:ext cx="288729" cy="132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182465" y="5357709"/>
            <a:ext cx="2053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2"/>
            <a:ext cx="351229" cy="17049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3801681" y="3492533"/>
            <a:ext cx="446152" cy="19676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92148" y="1565861"/>
            <a:ext cx="1025005" cy="18128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039772" y="3009346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070787" y="104774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24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765351"/>
              </p:ext>
            </p:extLst>
          </p:nvPr>
        </p:nvGraphicFramePr>
        <p:xfrm>
          <a:off x="206969" y="2841972"/>
          <a:ext cx="1156924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768"/>
                <a:gridCol w="433742"/>
                <a:gridCol w="289414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45559" y="3444583"/>
            <a:ext cx="320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0595"/>
              </p:ext>
            </p:extLst>
          </p:nvPr>
        </p:nvGraphicFramePr>
        <p:xfrm>
          <a:off x="1665896" y="2858883"/>
          <a:ext cx="109163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512"/>
                <a:gridCol w="269082"/>
                <a:gridCol w="383037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34379"/>
              </p:ext>
            </p:extLst>
          </p:nvPr>
        </p:nvGraphicFramePr>
        <p:xfrm>
          <a:off x="2977202" y="2895599"/>
          <a:ext cx="86183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055"/>
                <a:gridCol w="284892"/>
                <a:gridCol w="28489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684429" y="3502011"/>
            <a:ext cx="279394" cy="174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52568" y="3461599"/>
            <a:ext cx="770013" cy="309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44808"/>
              </p:ext>
            </p:extLst>
          </p:nvPr>
        </p:nvGraphicFramePr>
        <p:xfrm>
          <a:off x="4840082" y="2918232"/>
          <a:ext cx="113764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18"/>
                <a:gridCol w="376062"/>
                <a:gridCol w="376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98486"/>
              </p:ext>
            </p:extLst>
          </p:nvPr>
        </p:nvGraphicFramePr>
        <p:xfrm>
          <a:off x="6921500" y="2887049"/>
          <a:ext cx="11573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80"/>
                <a:gridCol w="382561"/>
                <a:gridCol w="3825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18209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16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3372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16</a:t>
                      </a:r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27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55691"/>
              </p:ext>
            </p:extLst>
          </p:nvPr>
        </p:nvGraphicFramePr>
        <p:xfrm>
          <a:off x="4115694" y="4832185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0" dirty="0" smtClean="0"/>
                        <a:t>4</a:t>
                      </a:r>
                      <a:r>
                        <a:rPr lang="en-US" sz="1800" b="1" dirty="0" smtClean="0"/>
                        <a:t> 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12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3858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53030"/>
              </p:ext>
            </p:extLst>
          </p:nvPr>
        </p:nvGraphicFramePr>
        <p:xfrm>
          <a:off x="5760689" y="4733306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87479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329849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43348" y="5365638"/>
            <a:ext cx="318534" cy="102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093974" y="5357709"/>
            <a:ext cx="2938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2"/>
            <a:ext cx="351229" cy="17049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3861563" y="3652772"/>
            <a:ext cx="254131" cy="17703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922120" y="1565861"/>
            <a:ext cx="895033" cy="17223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039772" y="3009346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070787" y="104774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86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84656"/>
              </p:ext>
            </p:extLst>
          </p:nvPr>
        </p:nvGraphicFramePr>
        <p:xfrm>
          <a:off x="206969" y="2841972"/>
          <a:ext cx="1157786" cy="1347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90"/>
                <a:gridCol w="434066"/>
                <a:gridCol w="289630"/>
              </a:tblGrid>
              <a:tr h="44931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1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1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66391" y="3418887"/>
            <a:ext cx="16603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10340"/>
              </p:ext>
            </p:extLst>
          </p:nvPr>
        </p:nvGraphicFramePr>
        <p:xfrm>
          <a:off x="1561745" y="2817174"/>
          <a:ext cx="1032060" cy="1350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079"/>
                <a:gridCol w="314978"/>
                <a:gridCol w="280003"/>
              </a:tblGrid>
              <a:tr h="450239"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3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3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75788"/>
              </p:ext>
            </p:extLst>
          </p:nvPr>
        </p:nvGraphicFramePr>
        <p:xfrm>
          <a:off x="2783571" y="2872964"/>
          <a:ext cx="892608" cy="130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82"/>
                <a:gridCol w="295063"/>
                <a:gridCol w="295063"/>
              </a:tblGrid>
              <a:tr h="43571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1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1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2610465" y="3404784"/>
            <a:ext cx="173106" cy="141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702937" y="3473513"/>
            <a:ext cx="1114216" cy="190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866742"/>
              </p:ext>
            </p:extLst>
          </p:nvPr>
        </p:nvGraphicFramePr>
        <p:xfrm>
          <a:off x="4840079" y="2918231"/>
          <a:ext cx="1248755" cy="1271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71"/>
                <a:gridCol w="412792"/>
                <a:gridCol w="412792"/>
              </a:tblGrid>
              <a:tr h="42389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97"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92530"/>
              </p:ext>
            </p:extLst>
          </p:nvPr>
        </p:nvGraphicFramePr>
        <p:xfrm>
          <a:off x="6921498" y="2887049"/>
          <a:ext cx="1189698" cy="1302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158"/>
                <a:gridCol w="393270"/>
                <a:gridCol w="393270"/>
              </a:tblGrid>
              <a:tr h="3608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54"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09211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16</a:t>
                      </a:r>
                      <a:r>
                        <a:rPr lang="en-US" b="0" dirty="0" smtClean="0"/>
                        <a:t>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04687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21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72628"/>
              </p:ext>
            </p:extLst>
          </p:nvPr>
        </p:nvGraphicFramePr>
        <p:xfrm>
          <a:off x="4807166" y="975111"/>
          <a:ext cx="123203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07"/>
                <a:gridCol w="407266"/>
                <a:gridCol w="407266"/>
              </a:tblGrid>
              <a:tr h="360293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4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39933"/>
              </p:ext>
            </p:extLst>
          </p:nvPr>
        </p:nvGraphicFramePr>
        <p:xfrm>
          <a:off x="3865306" y="4852573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0" dirty="0" smtClean="0"/>
                        <a:t>4</a:t>
                      </a:r>
                      <a:r>
                        <a:rPr lang="en-US" sz="1800" b="1" dirty="0" smtClean="0"/>
                        <a:t> 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4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12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70232"/>
              </p:ext>
            </p:extLst>
          </p:nvPr>
        </p:nvGraphicFramePr>
        <p:xfrm>
          <a:off x="7314900" y="958710"/>
          <a:ext cx="119047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20"/>
                <a:gridCol w="393525"/>
                <a:gridCol w="39352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5945"/>
              </p:ext>
            </p:extLst>
          </p:nvPr>
        </p:nvGraphicFramePr>
        <p:xfrm>
          <a:off x="5582520" y="4743827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06721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</a:t>
                      </a:r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288356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60612" y="5442528"/>
            <a:ext cx="421908" cy="19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3"/>
            <a:endCxn id="31" idx="1"/>
          </p:cNvCxnSpPr>
          <p:nvPr/>
        </p:nvCxnSpPr>
        <p:spPr>
          <a:xfrm flipV="1">
            <a:off x="6882951" y="5357709"/>
            <a:ext cx="504879" cy="184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2"/>
            <a:ext cx="351229" cy="17049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02937" y="3617268"/>
            <a:ext cx="178209" cy="15042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61318" y="1565862"/>
            <a:ext cx="1055835" cy="17418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111760" y="2992294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291633" y="1093508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55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91347"/>
              </p:ext>
            </p:extLst>
          </p:nvPr>
        </p:nvGraphicFramePr>
        <p:xfrm>
          <a:off x="303433" y="2858307"/>
          <a:ext cx="1248982" cy="1171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283"/>
                <a:gridCol w="468256"/>
                <a:gridCol w="312443"/>
              </a:tblGrid>
              <a:tr h="39062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2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2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54051" y="3418887"/>
            <a:ext cx="320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7963"/>
              </p:ext>
            </p:extLst>
          </p:nvPr>
        </p:nvGraphicFramePr>
        <p:xfrm>
          <a:off x="1858907" y="2870247"/>
          <a:ext cx="1053123" cy="1158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18"/>
                <a:gridCol w="160282"/>
                <a:gridCol w="321405"/>
                <a:gridCol w="285718"/>
              </a:tblGrid>
              <a:tr h="386242"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2">
                <a:tc gridSpan="2"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80825"/>
              </p:ext>
            </p:extLst>
          </p:nvPr>
        </p:nvGraphicFramePr>
        <p:xfrm>
          <a:off x="3112951" y="2902639"/>
          <a:ext cx="1007519" cy="1126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423"/>
                <a:gridCol w="333048"/>
                <a:gridCol w="333048"/>
              </a:tblGrid>
              <a:tr h="37544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4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4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2920181" y="3430323"/>
            <a:ext cx="192770" cy="142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2284" y="3461599"/>
            <a:ext cx="46029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82638"/>
              </p:ext>
            </p:extLst>
          </p:nvPr>
        </p:nvGraphicFramePr>
        <p:xfrm>
          <a:off x="4840082" y="2918230"/>
          <a:ext cx="1224140" cy="1110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830"/>
                <a:gridCol w="404655"/>
                <a:gridCol w="404655"/>
              </a:tblGrid>
              <a:tr h="370248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4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</a:t>
                      </a:r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74740"/>
              </p:ext>
            </p:extLst>
          </p:nvPr>
        </p:nvGraphicFramePr>
        <p:xfrm>
          <a:off x="6921498" y="2887049"/>
          <a:ext cx="1189698" cy="1128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158"/>
                <a:gridCol w="393270"/>
                <a:gridCol w="393270"/>
              </a:tblGrid>
              <a:tr h="37615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r>
                        <a:rPr lang="en-US" dirty="0" smtClean="0"/>
                        <a:t> 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14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09211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16</a:t>
                      </a:r>
                      <a:r>
                        <a:rPr lang="en-US" b="0" dirty="0" smtClean="0"/>
                        <a:t>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04687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21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6164"/>
              </p:ext>
            </p:extLst>
          </p:nvPr>
        </p:nvGraphicFramePr>
        <p:xfrm>
          <a:off x="4807166" y="975111"/>
          <a:ext cx="123203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07"/>
                <a:gridCol w="407266"/>
                <a:gridCol w="407266"/>
              </a:tblGrid>
              <a:tr h="360293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4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86040"/>
              </p:ext>
            </p:extLst>
          </p:nvPr>
        </p:nvGraphicFramePr>
        <p:xfrm>
          <a:off x="4308034" y="4797456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0" dirty="0" smtClean="0"/>
                        <a:t>4</a:t>
                      </a:r>
                      <a:r>
                        <a:rPr lang="en-US" sz="1800" b="1" dirty="0" smtClean="0"/>
                        <a:t> 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4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12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76411"/>
              </p:ext>
            </p:extLst>
          </p:nvPr>
        </p:nvGraphicFramePr>
        <p:xfrm>
          <a:off x="7314900" y="958710"/>
          <a:ext cx="119047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20"/>
                <a:gridCol w="393525"/>
                <a:gridCol w="39352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14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329643"/>
              </p:ext>
            </p:extLst>
          </p:nvPr>
        </p:nvGraphicFramePr>
        <p:xfrm>
          <a:off x="5850194" y="4713636"/>
          <a:ext cx="1269965" cy="1280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359"/>
                <a:gridCol w="419803"/>
                <a:gridCol w="419803"/>
              </a:tblGrid>
              <a:tr h="42692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2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2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06721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</a:t>
                      </a:r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288356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585108" y="5352105"/>
            <a:ext cx="265086" cy="19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120157" y="5357709"/>
            <a:ext cx="26767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2"/>
            <a:ext cx="351229" cy="17049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60096" y="3776402"/>
            <a:ext cx="91937" cy="14297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62284" y="1565861"/>
            <a:ext cx="554869" cy="161979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 = LF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r>
              <a:rPr lang="en-CA" dirty="0" err="1" smtClean="0"/>
              <a:t>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126051" y="3043290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234790" y="104496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66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38746"/>
              </p:ext>
            </p:extLst>
          </p:nvPr>
        </p:nvGraphicFramePr>
        <p:xfrm>
          <a:off x="206968" y="2841971"/>
          <a:ext cx="1102769" cy="1187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900"/>
                <a:gridCol w="308450"/>
                <a:gridCol w="391419"/>
              </a:tblGrid>
              <a:tr h="39566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6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57084" y="3458739"/>
            <a:ext cx="320325" cy="141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90755"/>
              </p:ext>
            </p:extLst>
          </p:nvPr>
        </p:nvGraphicFramePr>
        <p:xfrm>
          <a:off x="1610710" y="2887048"/>
          <a:ext cx="1060085" cy="1141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741"/>
                <a:gridCol w="339213"/>
                <a:gridCol w="385131"/>
              </a:tblGrid>
              <a:tr h="380642"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4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8064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86980"/>
              </p:ext>
            </p:extLst>
          </p:nvPr>
        </p:nvGraphicFramePr>
        <p:xfrm>
          <a:off x="2967028" y="2943893"/>
          <a:ext cx="874756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432"/>
                <a:gridCol w="289162"/>
                <a:gridCol w="2891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2705817" y="3448544"/>
            <a:ext cx="308530" cy="172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20715" y="3446165"/>
            <a:ext cx="886451" cy="51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15828"/>
              </p:ext>
            </p:extLst>
          </p:nvPr>
        </p:nvGraphicFramePr>
        <p:xfrm>
          <a:off x="4840082" y="2918230"/>
          <a:ext cx="1224140" cy="1110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830"/>
                <a:gridCol w="404655"/>
                <a:gridCol w="404655"/>
              </a:tblGrid>
              <a:tr h="370248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4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4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4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</a:t>
                      </a:r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4531"/>
              </p:ext>
            </p:extLst>
          </p:nvPr>
        </p:nvGraphicFramePr>
        <p:xfrm>
          <a:off x="6921498" y="2887049"/>
          <a:ext cx="1189698" cy="1128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158"/>
                <a:gridCol w="393270"/>
                <a:gridCol w="393270"/>
              </a:tblGrid>
              <a:tr h="376154">
                <a:tc>
                  <a:txBody>
                    <a:bodyPr/>
                    <a:lstStyle/>
                    <a:p>
                      <a:r>
                        <a:rPr lang="en-US" b="0" dirty="0" smtClean="0"/>
                        <a:t>6 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r>
                        <a:rPr lang="en-US" dirty="0" smtClean="0"/>
                        <a:t> 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18103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14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16</a:t>
                      </a:r>
                      <a:r>
                        <a:rPr lang="en-US" b="0" dirty="0" smtClean="0"/>
                        <a:t> 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99887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21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97468"/>
              </p:ext>
            </p:extLst>
          </p:nvPr>
        </p:nvGraphicFramePr>
        <p:xfrm>
          <a:off x="4807166" y="975111"/>
          <a:ext cx="123203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07"/>
                <a:gridCol w="407266"/>
                <a:gridCol w="407266"/>
              </a:tblGrid>
              <a:tr h="36029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4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7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41376"/>
              </p:ext>
            </p:extLst>
          </p:nvPr>
        </p:nvGraphicFramePr>
        <p:xfrm>
          <a:off x="4209086" y="4685942"/>
          <a:ext cx="1405930" cy="1308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922"/>
                <a:gridCol w="424255"/>
                <a:gridCol w="546753"/>
              </a:tblGrid>
              <a:tr h="43615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0" dirty="0" smtClean="0"/>
                        <a:t>4</a:t>
                      </a:r>
                      <a:r>
                        <a:rPr lang="en-US" sz="1800" b="1" dirty="0" smtClean="0"/>
                        <a:t> 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5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56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4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0</a:t>
                      </a:r>
                      <a:endParaRPr lang="en-C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12</a:t>
                      </a:r>
                      <a:endParaRPr lang="en-CA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71300"/>
              </p:ext>
            </p:extLst>
          </p:nvPr>
        </p:nvGraphicFramePr>
        <p:xfrm>
          <a:off x="7314900" y="958710"/>
          <a:ext cx="119047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20"/>
                <a:gridCol w="393525"/>
                <a:gridCol w="39352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61456"/>
              </p:ext>
            </p:extLst>
          </p:nvPr>
        </p:nvGraphicFramePr>
        <p:xfrm>
          <a:off x="5831838" y="4685942"/>
          <a:ext cx="1310756" cy="1308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82"/>
                <a:gridCol w="433287"/>
                <a:gridCol w="433287"/>
              </a:tblGrid>
              <a:tr h="43615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5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5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03022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13</a:t>
                      </a:r>
                      <a:endParaRPr lang="en-CA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</a:t>
                      </a:r>
                      <a:r>
                        <a:rPr lang="en-US" b="0" dirty="0" smtClean="0"/>
                        <a:t> 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288356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85108" y="5357709"/>
            <a:ext cx="249486" cy="5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167716" y="5357709"/>
            <a:ext cx="22011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2"/>
            <a:ext cx="351229" cy="17049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43420" y="3996042"/>
            <a:ext cx="331128" cy="141648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861041" y="1565862"/>
            <a:ext cx="956112" cy="1504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= LF </a:t>
            </a:r>
            <a:r>
              <a:rPr lang="en-US" dirty="0"/>
              <a:t>-</a:t>
            </a:r>
            <a:r>
              <a:rPr lang="en-US" dirty="0" smtClean="0"/>
              <a:t> EF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098803" y="3002305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248843" y="106440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292167" y="5442528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53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051" y="645806"/>
            <a:ext cx="10510130" cy="5592762"/>
          </a:xfrm>
        </p:spPr>
        <p:txBody>
          <a:bodyPr>
            <a:normAutofit lnSpcReduction="10000"/>
          </a:bodyPr>
          <a:lstStyle/>
          <a:p>
            <a:pPr algn="l"/>
            <a:r>
              <a:rPr lang="en-CA" dirty="0" smtClean="0"/>
              <a:t>                   </a:t>
            </a:r>
            <a:r>
              <a:rPr lang="en-CA" sz="2000" u="sng" dirty="0" smtClean="0"/>
              <a:t>ABBREVIATED </a:t>
            </a:r>
            <a:r>
              <a:rPr lang="en-CA" sz="2000" u="sng" dirty="0"/>
              <a:t>ACTIVITY LIST for </a:t>
            </a:r>
            <a:r>
              <a:rPr lang="en-CA" sz="2000" u="sng" dirty="0" smtClean="0"/>
              <a:t>making a CPM Diagram</a:t>
            </a:r>
          </a:p>
          <a:p>
            <a:pPr algn="l"/>
            <a:endParaRPr lang="en-US" sz="2000" u="sng" dirty="0"/>
          </a:p>
          <a:p>
            <a:pPr algn="l"/>
            <a:r>
              <a:rPr lang="en-US" sz="2000" b="1" dirty="0" smtClean="0"/>
              <a:t>Work Package         Activity              Predecessor              Successor           Duration (days)</a:t>
            </a:r>
            <a:endParaRPr lang="en-US" sz="2000" b="1" dirty="0"/>
          </a:p>
          <a:p>
            <a:pPr algn="l"/>
            <a:r>
              <a:rPr lang="en-US" sz="2000" dirty="0" smtClean="0"/>
              <a:t>        Start up                 1                           Start                           2                             0</a:t>
            </a:r>
          </a:p>
          <a:p>
            <a:pPr algn="l"/>
            <a:r>
              <a:rPr lang="en-US" sz="2000" dirty="0" smtClean="0"/>
              <a:t>        Start up                 2                               1                              4                             3</a:t>
            </a:r>
          </a:p>
          <a:p>
            <a:pPr algn="l"/>
            <a:r>
              <a:rPr lang="en-US" sz="2000" dirty="0" smtClean="0"/>
              <a:t>        Start up                 4                               2                           7,5,9                         1</a:t>
            </a:r>
          </a:p>
          <a:p>
            <a:pPr algn="l"/>
            <a:r>
              <a:rPr lang="en-US" sz="2000" dirty="0" smtClean="0"/>
              <a:t>             A                        7                               4                               8                            6</a:t>
            </a:r>
          </a:p>
          <a:p>
            <a:pPr algn="l"/>
            <a:r>
              <a:rPr lang="en-US" sz="2000" dirty="0" smtClean="0"/>
              <a:t>             A                        8                               7                              12                           1</a:t>
            </a:r>
          </a:p>
          <a:p>
            <a:pPr algn="l"/>
            <a:r>
              <a:rPr lang="en-US" sz="2000" dirty="0" smtClean="0"/>
              <a:t>             B                        5                               4                                6                           2</a:t>
            </a:r>
          </a:p>
          <a:p>
            <a:pPr algn="l"/>
            <a:r>
              <a:rPr lang="en-US" sz="2000" dirty="0" smtClean="0"/>
              <a:t>             B                        6                               5                               12                          1</a:t>
            </a:r>
          </a:p>
          <a:p>
            <a:pPr algn="l"/>
            <a:r>
              <a:rPr lang="en-US" sz="2000" dirty="0" smtClean="0"/>
              <a:t>             C                        9                               4                               10                          8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    C                       10                              9                               11                          1</a:t>
            </a:r>
          </a:p>
          <a:p>
            <a:pPr algn="l"/>
            <a:r>
              <a:rPr lang="en-US" sz="2000" dirty="0" smtClean="0"/>
              <a:t>             C                       11                            10                               12                          1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Finish off             12                          8,6,11                          13                          2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Finish off             13                             12                            Finish                     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388647" y="5073446"/>
            <a:ext cx="1450141" cy="9233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How long will</a:t>
            </a:r>
          </a:p>
          <a:p>
            <a:r>
              <a:rPr lang="en-US" dirty="0"/>
              <a:t>t</a:t>
            </a:r>
            <a:r>
              <a:rPr lang="en-US" dirty="0" smtClean="0"/>
              <a:t>his project</a:t>
            </a:r>
          </a:p>
          <a:p>
            <a:r>
              <a:rPr lang="en-US" dirty="0" smtClean="0"/>
              <a:t> take?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52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484" y="862885"/>
            <a:ext cx="11304202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92117"/>
              </p:ext>
            </p:extLst>
          </p:nvPr>
        </p:nvGraphicFramePr>
        <p:xfrm>
          <a:off x="568484" y="2713743"/>
          <a:ext cx="171859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864"/>
                <a:gridCol w="572864"/>
                <a:gridCol w="572864"/>
              </a:tblGrid>
              <a:tr h="33455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65930" y="2411908"/>
            <a:ext cx="61518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Activity 1 has zero days duration. This is a milestone. It has zero duration. </a:t>
            </a:r>
          </a:p>
          <a:p>
            <a:r>
              <a:rPr lang="en-US" sz="2400" dirty="0" smtClean="0"/>
              <a:t>It is the job start, just like the starter’s pistol in a foot race.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291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" y="862884"/>
            <a:ext cx="11901714" cy="5654029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79265"/>
              </p:ext>
            </p:extLst>
          </p:nvPr>
        </p:nvGraphicFramePr>
        <p:xfrm>
          <a:off x="524942" y="2858885"/>
          <a:ext cx="171859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864"/>
                <a:gridCol w="572864"/>
                <a:gridCol w="572864"/>
              </a:tblGrid>
              <a:tr h="33455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243534" y="3425371"/>
            <a:ext cx="789952" cy="145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5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051" y="862885"/>
            <a:ext cx="9144000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60639"/>
              </p:ext>
            </p:extLst>
          </p:nvPr>
        </p:nvGraphicFramePr>
        <p:xfrm>
          <a:off x="982139" y="2898245"/>
          <a:ext cx="1029112" cy="1274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092"/>
                <a:gridCol w="328010"/>
                <a:gridCol w="328010"/>
              </a:tblGrid>
              <a:tr h="54248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011251" y="3535250"/>
            <a:ext cx="5289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69639"/>
              </p:ext>
            </p:extLst>
          </p:nvPr>
        </p:nvGraphicFramePr>
        <p:xfrm>
          <a:off x="2540243" y="2898246"/>
          <a:ext cx="1029112" cy="1274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092"/>
                <a:gridCol w="328010"/>
                <a:gridCol w="328010"/>
              </a:tblGrid>
              <a:tr h="54248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7">
                <a:tc gridSpan="3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8" y="862885"/>
            <a:ext cx="11538857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58266"/>
              </p:ext>
            </p:extLst>
          </p:nvPr>
        </p:nvGraphicFramePr>
        <p:xfrm>
          <a:off x="436394" y="2872966"/>
          <a:ext cx="106276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234"/>
                <a:gridCol w="311404"/>
                <a:gridCol w="155294"/>
                <a:gridCol w="27682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54051" y="3461599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0073"/>
              </p:ext>
            </p:extLst>
          </p:nvPr>
        </p:nvGraphicFramePr>
        <p:xfrm>
          <a:off x="1911026" y="2912959"/>
          <a:ext cx="984264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542"/>
                <a:gridCol w="325361"/>
                <a:gridCol w="3253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47768"/>
              </p:ext>
            </p:extLst>
          </p:nvPr>
        </p:nvGraphicFramePr>
        <p:xfrm>
          <a:off x="3223796" y="2884080"/>
          <a:ext cx="94136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002"/>
                <a:gridCol w="311179"/>
                <a:gridCol w="31117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895290" y="3407523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921050" y="3419670"/>
            <a:ext cx="1034198" cy="140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063375" y="3447496"/>
            <a:ext cx="523019" cy="19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46891" y="3461599"/>
            <a:ext cx="8408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13320"/>
              </p:ext>
            </p:extLst>
          </p:nvPr>
        </p:nvGraphicFramePr>
        <p:xfrm>
          <a:off x="5170218" y="2872966"/>
          <a:ext cx="89655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18"/>
                <a:gridCol w="296366"/>
                <a:gridCol w="296366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59965"/>
              </p:ext>
            </p:extLst>
          </p:nvPr>
        </p:nvGraphicFramePr>
        <p:xfrm>
          <a:off x="6921500" y="2887049"/>
          <a:ext cx="921053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121"/>
                <a:gridCol w="304466"/>
                <a:gridCol w="304466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06207"/>
              </p:ext>
            </p:extLst>
          </p:nvPr>
        </p:nvGraphicFramePr>
        <p:xfrm>
          <a:off x="9057321" y="2872966"/>
          <a:ext cx="96235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119"/>
                <a:gridCol w="318120"/>
                <a:gridCol w="318120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42416"/>
              </p:ext>
            </p:extLst>
          </p:nvPr>
        </p:nvGraphicFramePr>
        <p:xfrm>
          <a:off x="10639608" y="2858883"/>
          <a:ext cx="1016394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30"/>
                <a:gridCol w="335982"/>
                <a:gridCol w="33598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>
            <a:endCxn id="18" idx="1"/>
          </p:cNvCxnSpPr>
          <p:nvPr/>
        </p:nvCxnSpPr>
        <p:spPr>
          <a:xfrm flipV="1">
            <a:off x="6103256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67753"/>
              </p:ext>
            </p:extLst>
          </p:nvPr>
        </p:nvGraphicFramePr>
        <p:xfrm>
          <a:off x="4807166" y="975111"/>
          <a:ext cx="9738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189"/>
                <a:gridCol w="351155"/>
                <a:gridCol w="3074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02775"/>
              </p:ext>
            </p:extLst>
          </p:nvPr>
        </p:nvGraphicFramePr>
        <p:xfrm>
          <a:off x="4328627" y="4808698"/>
          <a:ext cx="1188143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631"/>
                <a:gridCol w="392756"/>
                <a:gridCol w="392756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56443"/>
              </p:ext>
            </p:extLst>
          </p:nvPr>
        </p:nvGraphicFramePr>
        <p:xfrm>
          <a:off x="7376385" y="943511"/>
          <a:ext cx="1005943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459"/>
                <a:gridCol w="351155"/>
                <a:gridCol w="32332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91767"/>
              </p:ext>
            </p:extLst>
          </p:nvPr>
        </p:nvGraphicFramePr>
        <p:xfrm>
          <a:off x="5998946" y="4808698"/>
          <a:ext cx="106553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081"/>
                <a:gridCol w="352225"/>
                <a:gridCol w="35222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34167"/>
              </p:ext>
            </p:extLst>
          </p:nvPr>
        </p:nvGraphicFramePr>
        <p:xfrm>
          <a:off x="7782259" y="4782788"/>
          <a:ext cx="889904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566"/>
                <a:gridCol w="294169"/>
                <a:gridCol w="29416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/>
          <p:nvPr/>
        </p:nvCxnSpPr>
        <p:spPr>
          <a:xfrm flipV="1">
            <a:off x="5903883" y="1523549"/>
            <a:ext cx="1342667" cy="164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0" idx="1"/>
          </p:cNvCxnSpPr>
          <p:nvPr/>
        </p:nvCxnSpPr>
        <p:spPr>
          <a:xfrm>
            <a:off x="5545394" y="5357338"/>
            <a:ext cx="4535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99279" y="5314272"/>
            <a:ext cx="554212" cy="301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786836" y="3550307"/>
            <a:ext cx="231268" cy="17790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44698" y="3550307"/>
            <a:ext cx="54247" cy="17639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25317" y="1723316"/>
            <a:ext cx="520344" cy="11619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04772" y="1523751"/>
            <a:ext cx="616061" cy="17763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8" y="862885"/>
            <a:ext cx="11538857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16632"/>
              </p:ext>
            </p:extLst>
          </p:nvPr>
        </p:nvGraphicFramePr>
        <p:xfrm>
          <a:off x="357033" y="2858883"/>
          <a:ext cx="87668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085"/>
                <a:gridCol w="289798"/>
                <a:gridCol w="28979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33714" y="3407523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05728"/>
              </p:ext>
            </p:extLst>
          </p:nvPr>
        </p:nvGraphicFramePr>
        <p:xfrm>
          <a:off x="1538826" y="2858883"/>
          <a:ext cx="94195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203"/>
                <a:gridCol w="311374"/>
                <a:gridCol w="311374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31067"/>
              </p:ext>
            </p:extLst>
          </p:nvPr>
        </p:nvGraphicFramePr>
        <p:xfrm>
          <a:off x="2895194" y="2845279"/>
          <a:ext cx="97390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030"/>
                <a:gridCol w="321935"/>
                <a:gridCol w="32193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574857" y="3407523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1"/>
          </p:cNvCxnSpPr>
          <p:nvPr/>
        </p:nvCxnSpPr>
        <p:spPr>
          <a:xfrm flipV="1">
            <a:off x="8362335" y="3421606"/>
            <a:ext cx="694986" cy="70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026218" y="3428648"/>
            <a:ext cx="641127" cy="70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1"/>
          </p:cNvCxnSpPr>
          <p:nvPr/>
        </p:nvCxnSpPr>
        <p:spPr>
          <a:xfrm>
            <a:off x="4102423" y="3435689"/>
            <a:ext cx="12592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59965"/>
              </p:ext>
            </p:extLst>
          </p:nvPr>
        </p:nvGraphicFramePr>
        <p:xfrm>
          <a:off x="5361722" y="2887049"/>
          <a:ext cx="101083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545"/>
                <a:gridCol w="334143"/>
                <a:gridCol w="334143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64009"/>
              </p:ext>
            </p:extLst>
          </p:nvPr>
        </p:nvGraphicFramePr>
        <p:xfrm>
          <a:off x="7423672" y="2887049"/>
          <a:ext cx="928906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782"/>
                <a:gridCol w="307062"/>
                <a:gridCol w="307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55497"/>
              </p:ext>
            </p:extLst>
          </p:nvPr>
        </p:nvGraphicFramePr>
        <p:xfrm>
          <a:off x="9057321" y="2872966"/>
          <a:ext cx="94377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821"/>
                <a:gridCol w="311977"/>
                <a:gridCol w="311977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30300"/>
              </p:ext>
            </p:extLst>
          </p:nvPr>
        </p:nvGraphicFramePr>
        <p:xfrm>
          <a:off x="10759331" y="2858883"/>
          <a:ext cx="1113353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287"/>
                <a:gridCol w="368033"/>
                <a:gridCol w="368033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556926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43302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13819"/>
              </p:ext>
            </p:extLst>
          </p:nvPr>
        </p:nvGraphicFramePr>
        <p:xfrm>
          <a:off x="4102423" y="4654631"/>
          <a:ext cx="1139902" cy="1218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627"/>
                <a:gridCol w="343978"/>
                <a:gridCol w="443297"/>
              </a:tblGrid>
              <a:tr h="4060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12</a:t>
                      </a:r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18670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11</a:t>
                      </a:r>
                      <a:r>
                        <a:rPr lang="en-US" b="1" dirty="0" smtClean="0"/>
                        <a:t>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28293"/>
              </p:ext>
            </p:extLst>
          </p:nvPr>
        </p:nvGraphicFramePr>
        <p:xfrm>
          <a:off x="5758684" y="4708664"/>
          <a:ext cx="120014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97"/>
                <a:gridCol w="396722"/>
                <a:gridCol w="39672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832572"/>
              </p:ext>
            </p:extLst>
          </p:nvPr>
        </p:nvGraphicFramePr>
        <p:xfrm>
          <a:off x="7387830" y="4721010"/>
          <a:ext cx="121134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92"/>
                <a:gridCol w="400424"/>
                <a:gridCol w="400424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6026544" y="1497841"/>
            <a:ext cx="1329848" cy="2005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88755" y="5253147"/>
            <a:ext cx="330665" cy="41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029253" y="5269650"/>
            <a:ext cx="3585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599170" y="3652769"/>
            <a:ext cx="433029" cy="161688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3894217" y="3480371"/>
            <a:ext cx="208206" cy="1783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989078" y="1565862"/>
            <a:ext cx="828075" cy="17483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 = ES + </a:t>
            </a:r>
            <a:r>
              <a:rPr lang="en-US" dirty="0" err="1" smtClean="0"/>
              <a:t>Dur</a:t>
            </a:r>
            <a:r>
              <a:rPr lang="en-CA" dirty="0" err="1" smtClean="0"/>
              <a:t>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42577" y="2077540"/>
            <a:ext cx="180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at Day 0</a:t>
            </a:r>
          </a:p>
          <a:p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9749449" y="2415196"/>
            <a:ext cx="709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???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897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8" y="862885"/>
            <a:ext cx="11538857" cy="5344732"/>
          </a:xfrm>
        </p:spPr>
        <p:txBody>
          <a:bodyPr/>
          <a:lstStyle/>
          <a:p>
            <a:pPr algn="l"/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13199"/>
              </p:ext>
            </p:extLst>
          </p:nvPr>
        </p:nvGraphicFramePr>
        <p:xfrm>
          <a:off x="451768" y="2872966"/>
          <a:ext cx="862178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70"/>
                <a:gridCol w="285004"/>
                <a:gridCol w="285004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1356852" y="3407523"/>
            <a:ext cx="197199" cy="22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740306"/>
              </p:ext>
            </p:extLst>
          </p:nvPr>
        </p:nvGraphicFramePr>
        <p:xfrm>
          <a:off x="1538826" y="2858883"/>
          <a:ext cx="860638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48"/>
                <a:gridCol w="284495"/>
                <a:gridCol w="284495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50744"/>
              </p:ext>
            </p:extLst>
          </p:nvPr>
        </p:nvGraphicFramePr>
        <p:xfrm>
          <a:off x="2719802" y="2872966"/>
          <a:ext cx="99332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13"/>
                <a:gridCol w="328356"/>
                <a:gridCol w="328356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399465" y="3407523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1"/>
          </p:cNvCxnSpPr>
          <p:nvPr/>
        </p:nvCxnSpPr>
        <p:spPr>
          <a:xfrm flipV="1">
            <a:off x="3817337" y="3466872"/>
            <a:ext cx="1022745" cy="526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44808"/>
              </p:ext>
            </p:extLst>
          </p:nvPr>
        </p:nvGraphicFramePr>
        <p:xfrm>
          <a:off x="4840082" y="2918232"/>
          <a:ext cx="113764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18"/>
                <a:gridCol w="376062"/>
                <a:gridCol w="376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98486"/>
              </p:ext>
            </p:extLst>
          </p:nvPr>
        </p:nvGraphicFramePr>
        <p:xfrm>
          <a:off x="6921500" y="2887049"/>
          <a:ext cx="11573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80"/>
                <a:gridCol w="382561"/>
                <a:gridCol w="3825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082834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63312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27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93549"/>
              </p:ext>
            </p:extLst>
          </p:nvPr>
        </p:nvGraphicFramePr>
        <p:xfrm>
          <a:off x="4101665" y="4781916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3858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95554"/>
              </p:ext>
            </p:extLst>
          </p:nvPr>
        </p:nvGraphicFramePr>
        <p:xfrm>
          <a:off x="5740155" y="4729150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1386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329849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03056" y="5357709"/>
            <a:ext cx="296888" cy="151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1"/>
          </p:cNvCxnSpPr>
          <p:nvPr/>
        </p:nvCxnSpPr>
        <p:spPr>
          <a:xfrm>
            <a:off x="7076908" y="5357709"/>
            <a:ext cx="3109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1"/>
            <a:ext cx="351229" cy="17049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3756034" y="3652771"/>
            <a:ext cx="345631" cy="172005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56034" y="1723316"/>
            <a:ext cx="974385" cy="17692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 = ES + </a:t>
            </a:r>
            <a:r>
              <a:rPr lang="en-US" dirty="0" err="1" smtClean="0"/>
              <a:t>Dur</a:t>
            </a:r>
            <a:r>
              <a:rPr lang="en-CA" dirty="0" err="1" smtClean="0"/>
              <a:t>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051" y="338614"/>
            <a:ext cx="9144000" cy="30719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TO MAKE A CPM DIAGRAM. Example #1</a:t>
            </a:r>
            <a:endParaRPr lang="en-C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698051" y="1723316"/>
            <a:ext cx="41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98287"/>
              </p:ext>
            </p:extLst>
          </p:nvPr>
        </p:nvGraphicFramePr>
        <p:xfrm>
          <a:off x="325810" y="2858883"/>
          <a:ext cx="90790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665"/>
                <a:gridCol w="300120"/>
                <a:gridCol w="300120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33714" y="3407523"/>
            <a:ext cx="3203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85031"/>
              </p:ext>
            </p:extLst>
          </p:nvPr>
        </p:nvGraphicFramePr>
        <p:xfrm>
          <a:off x="1538826" y="2858883"/>
          <a:ext cx="91917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84"/>
                <a:gridCol w="303844"/>
                <a:gridCol w="303844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43192"/>
              </p:ext>
            </p:extLst>
          </p:nvPr>
        </p:nvGraphicFramePr>
        <p:xfrm>
          <a:off x="2705748" y="2872966"/>
          <a:ext cx="988514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982"/>
                <a:gridCol w="326766"/>
                <a:gridCol w="326766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475618" y="3430323"/>
            <a:ext cx="23013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03924" y="3430323"/>
            <a:ext cx="926639" cy="62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44263" y="3433593"/>
            <a:ext cx="413432" cy="109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96306" y="3435689"/>
            <a:ext cx="826275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44808"/>
              </p:ext>
            </p:extLst>
          </p:nvPr>
        </p:nvGraphicFramePr>
        <p:xfrm>
          <a:off x="4840082" y="2918232"/>
          <a:ext cx="113764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18"/>
                <a:gridCol w="376062"/>
                <a:gridCol w="376062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98486"/>
              </p:ext>
            </p:extLst>
          </p:nvPr>
        </p:nvGraphicFramePr>
        <p:xfrm>
          <a:off x="6921500" y="2887049"/>
          <a:ext cx="115730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80"/>
                <a:gridCol w="382561"/>
                <a:gridCol w="382561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36140"/>
              </p:ext>
            </p:extLst>
          </p:nvPr>
        </p:nvGraphicFramePr>
        <p:xfrm>
          <a:off x="9057321" y="2872966"/>
          <a:ext cx="1266382" cy="1142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44"/>
                <a:gridCol w="418619"/>
                <a:gridCol w="418619"/>
              </a:tblGrid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79305"/>
              </p:ext>
            </p:extLst>
          </p:nvPr>
        </p:nvGraphicFramePr>
        <p:xfrm>
          <a:off x="10759331" y="2858883"/>
          <a:ext cx="1304467" cy="132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51"/>
                <a:gridCol w="431208"/>
                <a:gridCol w="431208"/>
              </a:tblGrid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6048521" y="3435689"/>
            <a:ext cx="818244" cy="25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727"/>
              </p:ext>
            </p:extLst>
          </p:nvPr>
        </p:nvGraphicFramePr>
        <p:xfrm>
          <a:off x="4807166" y="975111"/>
          <a:ext cx="119178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4"/>
                <a:gridCol w="393958"/>
                <a:gridCol w="393958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743506"/>
              </p:ext>
            </p:extLst>
          </p:nvPr>
        </p:nvGraphicFramePr>
        <p:xfrm>
          <a:off x="3865306" y="4852573"/>
          <a:ext cx="1284186" cy="11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61"/>
                <a:gridCol w="387517"/>
                <a:gridCol w="499408"/>
              </a:tblGrid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3858"/>
              </p:ext>
            </p:extLst>
          </p:nvPr>
        </p:nvGraphicFramePr>
        <p:xfrm>
          <a:off x="7356393" y="958710"/>
          <a:ext cx="114897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59"/>
                <a:gridCol w="379809"/>
                <a:gridCol w="379809"/>
              </a:tblGrid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96062"/>
              </p:ext>
            </p:extLst>
          </p:nvPr>
        </p:nvGraphicFramePr>
        <p:xfrm>
          <a:off x="5582520" y="4743827"/>
          <a:ext cx="1300431" cy="126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3"/>
                <a:gridCol w="429874"/>
                <a:gridCol w="429874"/>
              </a:tblGrid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5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1386"/>
              </p:ext>
            </p:extLst>
          </p:nvPr>
        </p:nvGraphicFramePr>
        <p:xfrm>
          <a:off x="7387830" y="4721009"/>
          <a:ext cx="1293140" cy="127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212"/>
                <a:gridCol w="427464"/>
                <a:gridCol w="427464"/>
              </a:tblGrid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67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>
            <a:endCxn id="29" idx="1"/>
          </p:cNvCxnSpPr>
          <p:nvPr/>
        </p:nvCxnSpPr>
        <p:spPr>
          <a:xfrm>
            <a:off x="6026544" y="1497841"/>
            <a:ext cx="1329849" cy="95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60612" y="5442528"/>
            <a:ext cx="421908" cy="19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3"/>
            <a:endCxn id="31" idx="1"/>
          </p:cNvCxnSpPr>
          <p:nvPr/>
        </p:nvCxnSpPr>
        <p:spPr>
          <a:xfrm flipV="1">
            <a:off x="6882951" y="5357709"/>
            <a:ext cx="504879" cy="184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3"/>
          </p:cNvCxnSpPr>
          <p:nvPr/>
        </p:nvCxnSpPr>
        <p:spPr>
          <a:xfrm flipV="1">
            <a:off x="8680970" y="3652771"/>
            <a:ext cx="351229" cy="17049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7465" y="3542316"/>
            <a:ext cx="118670" cy="12015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77505" y="1565861"/>
            <a:ext cx="1039648" cy="17020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36951" y="1516197"/>
            <a:ext cx="495248" cy="17979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2853" y="4622904"/>
            <a:ext cx="212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 = ES + </a:t>
            </a:r>
            <a:r>
              <a:rPr lang="en-US" dirty="0" err="1" smtClean="0"/>
              <a:t>Dur</a:t>
            </a:r>
            <a:r>
              <a:rPr lang="en-CA" dirty="0" err="1" smtClean="0"/>
              <a:t>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704172" y="6122514"/>
            <a:ext cx="83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039772" y="3009346"/>
            <a:ext cx="83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070787" y="1047745"/>
            <a:ext cx="84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9995108" y="5546827"/>
            <a:ext cx="18215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A = 18 days</a:t>
            </a:r>
          </a:p>
          <a:p>
            <a:r>
              <a:rPr lang="en-US" dirty="0" smtClean="0"/>
              <a:t>Path B = 14 days</a:t>
            </a:r>
          </a:p>
          <a:p>
            <a:r>
              <a:rPr lang="en-US" dirty="0" smtClean="0"/>
              <a:t>Path C = 21 days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7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1973</Words>
  <Application>Microsoft Office PowerPoint</Application>
  <PresentationFormat>Widescreen</PresentationFormat>
  <Paragraphs>1014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  <vt:lpstr>HOW TO MAKE A CPM DIAGRAM. Example #1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LIST FOR CPM DIAGRAM. Example #1</dc:title>
  <dc:creator>thursday@mymts.net</dc:creator>
  <cp:lastModifiedBy>thursday@mymts.net</cp:lastModifiedBy>
  <cp:revision>84</cp:revision>
  <cp:lastPrinted>2017-02-11T01:59:26Z</cp:lastPrinted>
  <dcterms:created xsi:type="dcterms:W3CDTF">2017-02-08T03:32:25Z</dcterms:created>
  <dcterms:modified xsi:type="dcterms:W3CDTF">2017-02-12T23:31:52Z</dcterms:modified>
</cp:coreProperties>
</file>